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55"/>
  </p:notesMasterIdLst>
  <p:handoutMasterIdLst>
    <p:handoutMasterId r:id="rId56"/>
  </p:handoutMasterIdLst>
  <p:sldIdLst>
    <p:sldId id="835" r:id="rId2"/>
    <p:sldId id="812" r:id="rId3"/>
    <p:sldId id="813" r:id="rId4"/>
    <p:sldId id="848" r:id="rId5"/>
    <p:sldId id="821" r:id="rId6"/>
    <p:sldId id="814" r:id="rId7"/>
    <p:sldId id="838" r:id="rId8"/>
    <p:sldId id="839" r:id="rId9"/>
    <p:sldId id="837" r:id="rId10"/>
    <p:sldId id="815" r:id="rId11"/>
    <p:sldId id="816" r:id="rId12"/>
    <p:sldId id="817" r:id="rId13"/>
    <p:sldId id="845" r:id="rId14"/>
    <p:sldId id="864" r:id="rId15"/>
    <p:sldId id="870" r:id="rId16"/>
    <p:sldId id="874" r:id="rId17"/>
    <p:sldId id="841" r:id="rId18"/>
    <p:sldId id="842" r:id="rId19"/>
    <p:sldId id="843" r:id="rId20"/>
    <p:sldId id="840" r:id="rId21"/>
    <p:sldId id="875" r:id="rId22"/>
    <p:sldId id="829" r:id="rId23"/>
    <p:sldId id="819" r:id="rId24"/>
    <p:sldId id="822" r:id="rId25"/>
    <p:sldId id="825" r:id="rId26"/>
    <p:sldId id="823" r:id="rId27"/>
    <p:sldId id="879" r:id="rId28"/>
    <p:sldId id="827" r:id="rId29"/>
    <p:sldId id="806" r:id="rId30"/>
    <p:sldId id="804" r:id="rId31"/>
    <p:sldId id="798" r:id="rId32"/>
    <p:sldId id="799" r:id="rId33"/>
    <p:sldId id="833" r:id="rId34"/>
    <p:sldId id="768" r:id="rId35"/>
    <p:sldId id="877" r:id="rId36"/>
    <p:sldId id="734" r:id="rId37"/>
    <p:sldId id="770" r:id="rId38"/>
    <p:sldId id="771" r:id="rId39"/>
    <p:sldId id="846" r:id="rId40"/>
    <p:sldId id="847" r:id="rId41"/>
    <p:sldId id="878" r:id="rId42"/>
    <p:sldId id="830" r:id="rId43"/>
    <p:sldId id="792" r:id="rId44"/>
    <p:sldId id="796" r:id="rId45"/>
    <p:sldId id="871" r:id="rId46"/>
    <p:sldId id="797" r:id="rId47"/>
    <p:sldId id="872" r:id="rId48"/>
    <p:sldId id="873" r:id="rId49"/>
    <p:sldId id="826" r:id="rId50"/>
    <p:sldId id="800" r:id="rId51"/>
    <p:sldId id="869" r:id="rId52"/>
    <p:sldId id="880" r:id="rId53"/>
    <p:sldId id="865" r:id="rId54"/>
  </p:sldIdLst>
  <p:sldSz cx="12192000" cy="6858000"/>
  <p:notesSz cx="7099300" cy="10234613"/>
  <p:custDataLst>
    <p:tags r:id="rId5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B5E3C8"/>
    <a:srgbClr val="008000"/>
    <a:srgbClr val="CCECFF"/>
    <a:srgbClr val="3333FF"/>
    <a:srgbClr val="FFFF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27" autoAdjust="0"/>
    <p:restoredTop sz="89790" autoAdjust="0"/>
  </p:normalViewPr>
  <p:slideViewPr>
    <p:cSldViewPr>
      <p:cViewPr varScale="1">
        <p:scale>
          <a:sx n="127" d="100"/>
          <a:sy n="127" d="100"/>
        </p:scale>
        <p:origin x="200" y="10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Optimism in the face of uncertainty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25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8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1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8511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Hard</a:t>
            </a:r>
            <a:r>
              <a:rPr lang="en-US" baseline="0" dirty="0"/>
              <a:t> because at times it gets not reward as it is repositioning its 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If we could do this, we would be implementing the policy</a:t>
            </a:r>
            <a:r>
              <a:rPr lang="en-US" baseline="0" dirty="0"/>
              <a:t> evaluation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7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More recent samples are better because the estimates for </a:t>
            </a:r>
            <a:r>
              <a:rPr lang="en-US" dirty="0" err="1"/>
              <a:t>vk</a:t>
            </a:r>
            <a:r>
              <a:rPr lang="en-US" dirty="0"/>
              <a:t> are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25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might</a:t>
            </a:r>
            <a:r>
              <a:rPr lang="en-US" baseline="0" dirty="0"/>
              <a:t> be missing out on your favorite restaurant till end of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50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 eventually learn the right thing but</a:t>
            </a:r>
            <a:r>
              <a:rPr lang="en-US" baseline="0" dirty="0"/>
              <a:t> still thrash around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529FA7E6-6E6F-4B77-AE36-D459A899DD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image" Target="../media/image2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tags" Target="../tags/tag10.xml"/><Relationship Id="rId10" Type="http://schemas.openxmlformats.org/officeDocument/2006/relationships/image" Target="../media/image24.png"/><Relationship Id="rId4" Type="http://schemas.openxmlformats.org/officeDocument/2006/relationships/tags" Target="../tags/tag9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36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34.png"/><Relationship Id="rId5" Type="http://schemas.openxmlformats.org/officeDocument/2006/relationships/tags" Target="../tags/tag17.xml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tags" Target="../tags/tag16.xml"/><Relationship Id="rId9" Type="http://schemas.openxmlformats.org/officeDocument/2006/relationships/image" Target="../media/image32.png"/><Relationship Id="rId1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4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4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30.xml"/><Relationship Id="rId7" Type="http://schemas.openxmlformats.org/officeDocument/2006/relationships/image" Target="../media/image48.png"/><Relationship Id="rId12" Type="http://schemas.openxmlformats.org/officeDocument/2006/relationships/image" Target="../media/image47.png"/><Relationship Id="rId2" Type="http://schemas.openxmlformats.org/officeDocument/2006/relationships/tags" Target="../tags/tag29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32.xml"/><Relationship Id="rId10" Type="http://schemas.openxmlformats.org/officeDocument/2006/relationships/image" Target="../media/image46.png"/><Relationship Id="rId4" Type="http://schemas.openxmlformats.org/officeDocument/2006/relationships/tags" Target="../tags/tag31.xml"/><Relationship Id="rId9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35.xml"/><Relationship Id="rId7" Type="http://schemas.openxmlformats.org/officeDocument/2006/relationships/image" Target="../media/image58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57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388" y="1524000"/>
            <a:ext cx="9018587" cy="4142645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Learning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Palatino" pitchFamily="2" charset="77"/>
                <a:ea typeface="Palatino" pitchFamily="2" charset="77"/>
                <a:cs typeface="Calibri"/>
              </a:rPr>
              <a:t>Instructor: Pieter </a:t>
            </a:r>
            <a:r>
              <a:rPr lang="en-US" sz="2400" dirty="0" err="1">
                <a:latin typeface="Palatino" pitchFamily="2" charset="77"/>
                <a:ea typeface="Palatino" pitchFamily="2" charset="77"/>
                <a:cs typeface="Calibri"/>
              </a:rPr>
              <a:t>Abbeel</a:t>
            </a:r>
            <a:endParaRPr lang="en-US" sz="2400" dirty="0">
              <a:latin typeface="Palatino" pitchFamily="2" charset="77"/>
              <a:ea typeface="Palatino" pitchFamily="2" charset="77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Palatino" pitchFamily="2" charset="77"/>
                <a:ea typeface="Palatino" pitchFamily="2" charset="77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Palatino" pitchFamily="2" charset="77"/>
                <a:ea typeface="Palatino" pitchFamily="2" charset="77"/>
                <a:cs typeface="Calibri"/>
              </a:rPr>
              <a:t>[Slides by Dan Klein, Pieter </a:t>
            </a:r>
            <a:r>
              <a:rPr lang="en-US" sz="1400" dirty="0" err="1">
                <a:latin typeface="Palatino" pitchFamily="2" charset="77"/>
                <a:ea typeface="Palatino" pitchFamily="2" charset="77"/>
                <a:cs typeface="Calibri"/>
              </a:rPr>
              <a:t>Abbeel</a:t>
            </a:r>
            <a:r>
              <a:rPr lang="en-US" sz="1400" dirty="0">
                <a:latin typeface="Palatino" pitchFamily="2" charset="77"/>
                <a:ea typeface="Palatino" pitchFamily="2" charset="77"/>
                <a:cs typeface="Calibri"/>
              </a:rPr>
              <a:t>, Anca </a:t>
            </a:r>
            <a:r>
              <a:rPr lang="en-US" sz="1400" dirty="0" err="1">
                <a:latin typeface="Palatino" pitchFamily="2" charset="77"/>
                <a:ea typeface="Palatino" pitchFamily="2" charset="77"/>
                <a:cs typeface="Calibri"/>
              </a:rPr>
              <a:t>Dragan</a:t>
            </a:r>
            <a:r>
              <a:rPr lang="en-US" sz="1400" dirty="0">
                <a:latin typeface="Palatino" pitchFamily="2" charset="77"/>
                <a:ea typeface="Palatino" pitchFamily="2" charset="77"/>
                <a:cs typeface="Calibri"/>
              </a:rPr>
              <a:t>. http://</a:t>
            </a:r>
            <a:r>
              <a:rPr lang="en-US" sz="1400" dirty="0" err="1">
                <a:latin typeface="Palatino" pitchFamily="2" charset="77"/>
                <a:ea typeface="Palatino" pitchFamily="2" charset="77"/>
                <a:cs typeface="Calibri"/>
              </a:rPr>
              <a:t>ai.berkeley.edu</a:t>
            </a:r>
            <a:r>
              <a:rPr lang="en-US" sz="1400" dirty="0">
                <a:latin typeface="Palatino" pitchFamily="2" charset="77"/>
                <a:ea typeface="Palatino" pitchFamily="2" charset="77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</a:t>
            </a:r>
            <a:r>
              <a:rPr lang="en-US" dirty="0" err="1">
                <a:ea typeface="ＭＳ Ｐゴシック" pitchFamily="34" charset="-128"/>
              </a:rPr>
              <a:t>Sidewinding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5" name="SNAKE -- climbStep+sidewindin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2294" b="22294"/>
          <a:stretch>
            <a:fillRect/>
          </a:stretch>
        </p:blipFill>
        <p:spPr/>
      </p:pic>
      <p:sp>
        <p:nvSpPr>
          <p:cNvPr id="21508" name="TextBox 12"/>
          <p:cNvSpPr txBox="1">
            <a:spLocks noChangeArrowheads="1"/>
          </p:cNvSpPr>
          <p:nvPr/>
        </p:nvSpPr>
        <p:spPr bwMode="auto">
          <a:xfrm>
            <a:off x="0" y="6488668"/>
            <a:ext cx="1369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[Andrew Ng]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29600" y="6488668"/>
            <a:ext cx="398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SNAKE – </a:t>
            </a:r>
            <a:r>
              <a:rPr lang="en-US" dirty="0" err="1">
                <a:solidFill>
                  <a:srgbClr val="FF0000"/>
                </a:solidFill>
                <a:latin typeface="Calibri"/>
                <a:cs typeface="Calibri"/>
              </a:rPr>
              <a:t>climbStep+sidewinding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Toddler Robot</a:t>
            </a:r>
          </a:p>
        </p:txBody>
      </p:sp>
      <p:pic>
        <p:nvPicPr>
          <p:cNvPr id="3" name="toddler_cut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2294" b="22294"/>
          <a:stretch>
            <a:fillRect/>
          </a:stretch>
        </p:blipFill>
        <p:spPr/>
      </p:pic>
      <p:sp>
        <p:nvSpPr>
          <p:cNvPr id="22532" name="TextBox 12"/>
          <p:cNvSpPr txBox="1">
            <a:spLocks noChangeArrowheads="1"/>
          </p:cNvSpPr>
          <p:nvPr/>
        </p:nvSpPr>
        <p:spPr bwMode="auto">
          <a:xfrm>
            <a:off x="0" y="6488668"/>
            <a:ext cx="334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</a:t>
            </a:r>
            <a:r>
              <a:rPr lang="en-US" dirty="0" err="1">
                <a:latin typeface="Calibri" pitchFamily="34" charset="0"/>
              </a:rPr>
              <a:t>Tedrake</a:t>
            </a:r>
            <a:r>
              <a:rPr lang="en-US" dirty="0">
                <a:latin typeface="Calibri" pitchFamily="34" charset="0"/>
              </a:rPr>
              <a:t>, Zhang and </a:t>
            </a:r>
            <a:r>
              <a:rPr lang="en-US" dirty="0" err="1">
                <a:latin typeface="Calibri" pitchFamily="34" charset="0"/>
              </a:rPr>
              <a:t>Seung</a:t>
            </a:r>
            <a:r>
              <a:rPr lang="en-US" dirty="0">
                <a:latin typeface="Calibri" pitchFamily="34" charset="0"/>
              </a:rPr>
              <a:t>, 2005]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1965" y="6488668"/>
            <a:ext cx="241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TODDLER – 40s]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The Crawler!</a:t>
            </a: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7" name="Photo Editor Photo" r:id="rId4" imgW="2126164" imgH="1013333" progId="MSPhotoEd.3">
                  <p:embed/>
                </p:oleObj>
              </mc:Choice>
              <mc:Fallback>
                <p:oleObj name="Photo Editor Photo" r:id="rId4" imgW="2126164" imgH="1013333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7581280" y="6477000"/>
            <a:ext cx="4610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[Demo: Crawler Bot (L10D1)] </a:t>
            </a:r>
            <a:r>
              <a:rPr lang="en-US" dirty="0">
                <a:latin typeface="Calibri" pitchFamily="34" charset="0"/>
              </a:rPr>
              <a:t>[You, in Project 3]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Crawler Bot</a:t>
            </a:r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DeepMind</a:t>
            </a:r>
            <a:r>
              <a:rPr lang="en-US" dirty="0"/>
              <a:t> Atari (</a:t>
            </a:r>
            <a:r>
              <a:rPr lang="de-DE" dirty="0"/>
              <a:t>©</a:t>
            </a:r>
            <a:r>
              <a:rPr lang="de-DE" dirty="0" err="1"/>
              <a:t>Two</a:t>
            </a:r>
            <a:r>
              <a:rPr lang="de-DE" dirty="0"/>
              <a:t> Minute Lectures)</a:t>
            </a:r>
            <a:endParaRPr lang="en-US" dirty="0"/>
          </a:p>
        </p:txBody>
      </p:sp>
      <p:pic>
        <p:nvPicPr>
          <p:cNvPr id="5" name="Google DeepMind's Deep Q-learning playing Atari Breakou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84650" y="1397000"/>
            <a:ext cx="3822700" cy="47291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353800" cy="5668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TD Learning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  </a:t>
            </a:r>
          </a:p>
          <a:p>
            <a:pPr lvl="1"/>
            <a:endParaRPr lang="en-US" sz="24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5415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353800" cy="5668963"/>
          </a:xfrm>
        </p:spPr>
        <p:txBody>
          <a:bodyPr/>
          <a:lstStyle/>
          <a:p>
            <a:r>
              <a:rPr lang="en-US" sz="2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800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TD Learning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  </a:t>
            </a:r>
          </a:p>
          <a:p>
            <a:pPr lvl="1"/>
            <a:endParaRPr lang="en-US" sz="24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61087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Reinforcement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Reinforcement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189677" y="3859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111612-4714-674E-A203-AD11D3BD53D3}"/>
              </a:ext>
            </a:extLst>
          </p:cNvPr>
          <p:cNvSpPr txBox="1"/>
          <p:nvPr/>
        </p:nvSpPr>
        <p:spPr>
          <a:xfrm>
            <a:off x="533400" y="5793697"/>
            <a:ext cx="250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  <a:cs typeface="Calibri"/>
              </a:rPr>
              <a:t>(and repeat as needed)</a:t>
            </a:r>
          </a:p>
        </p:txBody>
      </p:sp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Model-Based RL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cs188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658600" cy="5668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Value learning – learns value of a fixed policy; 2 approaches: </a:t>
            </a:r>
            <a:r>
              <a:rPr lang="en-US" sz="1800" b="1" u="sng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Direct Evaluation </a:t>
            </a:r>
            <a:r>
              <a:rPr lang="en-US" sz="1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&amp; TD Learning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  </a:t>
            </a:r>
          </a:p>
          <a:p>
            <a:pPr lvl="1"/>
            <a:endParaRPr lang="en-US" sz="24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52957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Model-Free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5257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Model-Free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6708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</a:rPr>
              <a:t>Input Policy </a:t>
            </a:r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  <a:sym typeface="Symbol" pitchFamily="18" charset="2"/>
              </a:rPr>
              <a:t></a:t>
            </a:r>
            <a:r>
              <a:rPr lang="en-US" sz="1600" dirty="0">
                <a:solidFill>
                  <a:schemeClr val="accent2"/>
                </a:solidFill>
                <a:latin typeface="Palatino"/>
                <a:cs typeface="Palatino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>
                <a:latin typeface="Palatino"/>
                <a:cs typeface="Palatino"/>
                <a:sym typeface="Symbol" pitchFamily="18" charset="2"/>
              </a:rPr>
              <a:t>Assume: </a:t>
            </a:r>
            <a:r>
              <a:rPr lang="en-US" sz="1600" dirty="0">
                <a:latin typeface="Palatino"/>
                <a:cs typeface="Palatino"/>
                <a:sym typeface="Symbol" pitchFamily="18" charset="2"/>
              </a:rPr>
              <a:t> = 1</a:t>
            </a:r>
            <a:endParaRPr lang="en-US" sz="1600" dirty="0">
              <a:latin typeface="Palatino"/>
              <a:cs typeface="Palati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</a:rPr>
              <a:t>Observed Episodes (Training)</a:t>
            </a:r>
            <a:endParaRPr lang="en-US" sz="1600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</a:rPr>
              <a:t>Output Values</a:t>
            </a:r>
            <a:endParaRPr lang="en-US" sz="1600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27346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B, east, C, -1</a:t>
            </a:r>
          </a:p>
          <a:p>
            <a:r>
              <a:rPr lang="en-US" sz="2000" dirty="0">
                <a:latin typeface="Palatino"/>
                <a:cs typeface="Palatino"/>
              </a:rPr>
              <a:t>C, east, D, -1</a:t>
            </a:r>
          </a:p>
          <a:p>
            <a:r>
              <a:rPr lang="en-US" sz="2000" dirty="0">
                <a:latin typeface="Palatino"/>
                <a:cs typeface="Palatino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B, east, C, -1</a:t>
            </a:r>
          </a:p>
          <a:p>
            <a:r>
              <a:rPr lang="en-US" sz="2000" dirty="0">
                <a:latin typeface="Palatino"/>
                <a:cs typeface="Palatino"/>
              </a:rPr>
              <a:t>C, east, D, -1</a:t>
            </a:r>
          </a:p>
          <a:p>
            <a:r>
              <a:rPr lang="en-US" sz="2000" dirty="0">
                <a:latin typeface="Palatino"/>
                <a:cs typeface="Palatino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E, north, C, -1</a:t>
            </a:r>
          </a:p>
          <a:p>
            <a:r>
              <a:rPr lang="en-US" sz="2000" dirty="0">
                <a:latin typeface="Palatino"/>
                <a:cs typeface="Palatino"/>
              </a:rPr>
              <a:t>C, east,   A, -1</a:t>
            </a:r>
          </a:p>
          <a:p>
            <a:r>
              <a:rPr lang="en-US" sz="2000" dirty="0">
                <a:latin typeface="Palatino"/>
                <a:cs typeface="Palatino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E, north, C, -1</a:t>
            </a:r>
          </a:p>
          <a:p>
            <a:r>
              <a:rPr lang="en-US" sz="2000" dirty="0">
                <a:latin typeface="Palatino"/>
                <a:cs typeface="Palatino"/>
              </a:rPr>
              <a:t>C, east,   D, -1</a:t>
            </a:r>
          </a:p>
          <a:p>
            <a:r>
              <a:rPr lang="en-US" sz="2000" dirty="0">
                <a:latin typeface="Palatino"/>
                <a:cs typeface="Palatino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776540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Palatino"/>
                <a:cs typeface="Palatino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Palatino"/>
                <a:cs typeface="Palatino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Palatino"/>
                <a:cs typeface="Palatino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Palatino"/>
                <a:cs typeface="Palatino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Palatino"/>
                <a:cs typeface="Palatino"/>
              </a:rPr>
              <a:t>-2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56EE7E-5B26-7F46-8232-0EAC789E6F36}"/>
              </a:ext>
            </a:extLst>
          </p:cNvPr>
          <p:cNvSpPr txBox="1"/>
          <p:nvPr/>
        </p:nvSpPr>
        <p:spPr>
          <a:xfrm>
            <a:off x="8950568" y="525259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Palatino"/>
                <a:cs typeface="Palatino"/>
              </a:rPr>
              <a:t>If B and E both go to C under this policy, how can their values be different?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/>
              <a:t>What’s good about direct evaluation?</a:t>
            </a:r>
          </a:p>
          <a:p>
            <a:pPr lvl="1"/>
            <a:r>
              <a:rPr lang="en-US" sz="2400" dirty="0"/>
              <a:t>It’s easy to understand</a:t>
            </a:r>
          </a:p>
          <a:p>
            <a:pPr lvl="1"/>
            <a:r>
              <a:rPr lang="en-US" sz="2400" dirty="0"/>
              <a:t>It doesn’t require any knowledge of T, R</a:t>
            </a:r>
          </a:p>
          <a:p>
            <a:pPr lvl="1"/>
            <a:r>
              <a:rPr lang="en-US" sz="2400" dirty="0"/>
              <a:t>It eventually computes the correct average values, using just sample transitions</a:t>
            </a:r>
          </a:p>
          <a:p>
            <a:pPr lvl="1"/>
            <a:endParaRPr lang="en-US" sz="2400" dirty="0"/>
          </a:p>
          <a:p>
            <a:r>
              <a:rPr lang="en-US" sz="2800" dirty="0"/>
              <a:t>What bad about it?</a:t>
            </a:r>
          </a:p>
          <a:p>
            <a:pPr lvl="1"/>
            <a:r>
              <a:rPr lang="en-US" sz="2400" dirty="0"/>
              <a:t>It wastes information about state connections</a:t>
            </a:r>
          </a:p>
          <a:p>
            <a:pPr lvl="1"/>
            <a:r>
              <a:rPr lang="en-US" sz="2400" dirty="0"/>
              <a:t>Each state must be learned separately</a:t>
            </a:r>
          </a:p>
          <a:p>
            <a:pPr lvl="1"/>
            <a:r>
              <a:rPr lang="en-US" sz="2400" dirty="0"/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Palatino"/>
                <a:cs typeface="Palatino"/>
              </a:rPr>
              <a:t>Output Values</a:t>
            </a:r>
            <a:endParaRPr lang="en-US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45336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/>
                <a:cs typeface="Palatino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/>
                <a:cs typeface="Palatino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/>
                <a:cs typeface="Palatino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/>
                <a:cs typeface="Palatino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alatino"/>
                <a:cs typeface="Palatino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Palatino"/>
                <a:cs typeface="Palatino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658600" cy="5668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</a:t>
            </a:r>
            <a:r>
              <a:rPr lang="en-US" sz="1800" b="1" u="sng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TD Learning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  </a:t>
            </a:r>
          </a:p>
          <a:p>
            <a:pPr lvl="1"/>
            <a:endParaRPr lang="en-US" sz="24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32297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447572"/>
            <a:ext cx="5480050" cy="5029428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A0EA0E7-7A7E-E340-88DF-15200E6AD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3600" dirty="0"/>
              <a:t>Temporal Difference Value Learning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118872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 other words, how to we take a weighted average without knowing the weights?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/>
                  <a:cs typeface="Palatino"/>
                </a:rPr>
                <a:t>s,</a:t>
              </a:r>
              <a:r>
                <a:rPr lang="en-US" sz="2400" dirty="0">
                  <a:latin typeface="Palatino"/>
                  <a:cs typeface="Palatino"/>
                  <a:sym typeface="Symbol" pitchFamily="18" charset="2"/>
                </a:rPr>
                <a:t> (s</a:t>
              </a:r>
              <a:r>
                <a:rPr lang="en-US" sz="2400" dirty="0">
                  <a:latin typeface="Palatino"/>
                  <a:cs typeface="Palatino"/>
                </a:rPr>
                <a:t>),s</a:t>
              </a:r>
              <a:r>
                <a:rPr lang="ja-JP" altLang="en-US" sz="2400">
                  <a:latin typeface="Palatino"/>
                  <a:cs typeface="Palatino"/>
                </a:rPr>
                <a:t>’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Palatino"/>
                  <a:cs typeface="Palatino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Palatino"/>
                <a:cs typeface="Palatino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76798" y="1781003"/>
            <a:ext cx="2209800" cy="1848196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Palatino"/>
              <a:cs typeface="Palatino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96198" y="2009602"/>
            <a:ext cx="2209800" cy="1848196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Palatino"/>
              <a:cs typeface="Palatino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857018" cy="1143000"/>
          </a:xfrm>
        </p:spPr>
        <p:txBody>
          <a:bodyPr/>
          <a:lstStyle/>
          <a:p>
            <a:r>
              <a:rPr lang="en-US" sz="4000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8392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Receive feedback in the form of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Agent’</a:t>
            </a:r>
            <a:r>
              <a:rPr lang="en-US" altLang="ja-JP" sz="2000" dirty="0">
                <a:ea typeface="ＭＳ Ｐゴシック" pitchFamily="34" charset="-128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Must (learn to) act so as to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249978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Palatino"/>
                <a:cs typeface="Palatino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249978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500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Palatino"/>
                <a:cs typeface="Palatino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8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cs typeface="Palatino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8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/>
                <a:cs typeface="Palatino"/>
              </a:rPr>
              <a:t>State: s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Palatino"/>
                <a:cs typeface="Palatino"/>
              </a:rPr>
              <a:t>Reward: 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Palatino"/>
                <a:cs typeface="Palatino"/>
                <a:sym typeface="Symbol" pitchFamily="18" charset="2"/>
              </a:rPr>
              <a:t>(s)</a:t>
            </a:r>
            <a:endParaRPr lang="en-US" dirty="0">
              <a:latin typeface="Palatino"/>
              <a:cs typeface="Palatino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Palatino"/>
                <a:cs typeface="Palatino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Palatino"/>
                <a:cs typeface="Palatino"/>
              </a:rPr>
              <a:t>s, </a:t>
            </a:r>
            <a:r>
              <a:rPr lang="en-US" dirty="0">
                <a:solidFill>
                  <a:srgbClr val="008000"/>
                </a:solidFill>
                <a:latin typeface="Palatino"/>
                <a:cs typeface="Palatino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Palatino"/>
                  <a:cs typeface="Palatino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Palatino"/>
                  <a:cs typeface="Palatino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Palatino"/>
                  <a:cs typeface="Palatino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Palatino"/>
              <a:cs typeface="Palatino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Palatino"/>
                <a:cs typeface="Palatino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Palatino"/>
                <a:cs typeface="Palatino"/>
              </a:rPr>
              <a:t>2</a:t>
            </a:r>
            <a:r>
              <a:rPr lang="en-US" dirty="0">
                <a:solidFill>
                  <a:srgbClr val="3333FF"/>
                </a:solidFill>
                <a:latin typeface="Palatino"/>
                <a:cs typeface="Palatino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Palatino"/>
              <a:cs typeface="Palatino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Palatino"/>
                <a:cs typeface="Palatino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Palatino"/>
                <a:cs typeface="Palatino"/>
              </a:rPr>
              <a:t>3</a:t>
            </a:r>
            <a:r>
              <a:rPr lang="en-US" dirty="0">
                <a:solidFill>
                  <a:srgbClr val="3333FF"/>
                </a:solidFill>
                <a:latin typeface="Palatino"/>
                <a:cs typeface="Palatino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/>
                  <a:cs typeface="Palatino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Palatino"/>
                  <a:cs typeface="Palatino"/>
                </a:rPr>
                <a:t>s,</a:t>
              </a:r>
              <a:r>
                <a:rPr lang="en-US" dirty="0">
                  <a:latin typeface="Palatino"/>
                  <a:cs typeface="Palatino"/>
                  <a:sym typeface="Symbol" pitchFamily="18" charset="2"/>
                </a:rPr>
                <a:t> (s)</a:t>
              </a:r>
              <a:r>
                <a:rPr lang="en-US" dirty="0">
                  <a:latin typeface="Palatino"/>
                  <a:cs typeface="Palatino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Palatino"/>
                  <a:cs typeface="Palatino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Palatino"/>
                <a:cs typeface="Palatino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Value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/>
              <a:t>Big idea: learn from every experience!</a:t>
            </a:r>
          </a:p>
          <a:p>
            <a:pPr lvl="1"/>
            <a:r>
              <a:rPr lang="en-US" sz="2000" dirty="0"/>
              <a:t>Update V(s) each time we experience a transition (s, a, s’, r)</a:t>
            </a:r>
          </a:p>
          <a:p>
            <a:pPr lvl="1"/>
            <a:r>
              <a:rPr lang="en-US" sz="2000" dirty="0"/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  <a:p>
            <a:r>
              <a:rPr lang="en-US" sz="2400" dirty="0"/>
              <a:t>Temporal difference learning of values</a:t>
            </a:r>
          </a:p>
          <a:p>
            <a:pPr lvl="1"/>
            <a:r>
              <a:rPr lang="en-US" sz="2000" dirty="0"/>
              <a:t>Policy still fixed, still doing evaluation!</a:t>
            </a:r>
          </a:p>
          <a:p>
            <a:pPr lvl="1"/>
            <a:r>
              <a:rPr lang="en-US" sz="2000" dirty="0"/>
              <a:t>Move values toward value of whatever successor occurs: running average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/>
                  <a:cs typeface="Palatino"/>
                  <a:sym typeface="Symbol" pitchFamily="18" charset="2"/>
                </a:rPr>
                <a:t>(s)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Palatino"/>
                  <a:cs typeface="Palatino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2528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2556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20334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</a:t>
            </a:r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9125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197755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690327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Temporal Difference Value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>
                <a:latin typeface="Palatino"/>
                <a:cs typeface="Palatino"/>
                <a:sym typeface="Symbol" pitchFamily="18" charset="2"/>
              </a:rPr>
              <a:t>Assume: </a:t>
            </a:r>
            <a:r>
              <a:rPr lang="en-US" sz="1600" dirty="0">
                <a:latin typeface="Palatino"/>
                <a:cs typeface="Palatino"/>
                <a:sym typeface="Symbol" pitchFamily="18" charset="2"/>
              </a:rPr>
              <a:t> = 1, </a:t>
            </a:r>
            <a:r>
              <a:rPr lang="el-GR" sz="1600" dirty="0">
                <a:latin typeface="Palatino"/>
                <a:cs typeface="Palatino"/>
                <a:sym typeface="Symbol" pitchFamily="18" charset="2"/>
              </a:rPr>
              <a:t>α</a:t>
            </a:r>
            <a:r>
              <a:rPr lang="en-US" sz="1600" dirty="0">
                <a:latin typeface="Palatino"/>
                <a:cs typeface="Palatino"/>
                <a:sym typeface="Symbol" pitchFamily="18" charset="2"/>
              </a:rPr>
              <a:t> = 1/2</a:t>
            </a:r>
            <a:endParaRPr lang="en-US" sz="1600" dirty="0">
              <a:latin typeface="Palatino"/>
              <a:cs typeface="Palati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</a:rPr>
              <a:t>Observed Transitions</a:t>
            </a:r>
            <a:endParaRPr lang="en-US" sz="1600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alatino"/>
                <a:cs typeface="Palatino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33002"/>
              </p:ext>
            </p:extLst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637236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331712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alatino"/>
                <a:cs typeface="Palatino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42541"/>
              </p:ext>
            </p:extLst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Palatino"/>
                <a:cs typeface="Palatino"/>
              </a:rPr>
              <a:t>States</a:t>
            </a:r>
            <a:endParaRPr lang="en-US" sz="1600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/>
              <a:t>TD value leaning is a model-free way to do policy evaluation, mimicking Bellman updates with running sample averages</a:t>
            </a:r>
          </a:p>
          <a:p>
            <a:r>
              <a:rPr lang="en-US" sz="2800" dirty="0"/>
              <a:t>However, if we want to turn values into a (new) policy, we’re sunk: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Idea: learn Q-values, not values</a:t>
            </a:r>
          </a:p>
          <a:p>
            <a:r>
              <a:rPr lang="en-US" sz="2800" dirty="0"/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Palatino"/>
                  <a:cs typeface="Palatino"/>
                </a:rPr>
                <a:t>s,a,s</a:t>
              </a:r>
              <a:r>
                <a:rPr lang="ja-JP" altLang="en-US" sz="2400">
                  <a:latin typeface="Palatino"/>
                  <a:cs typeface="Palatino"/>
                </a:rPr>
                <a:t>’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Palatino"/>
                  <a:cs typeface="Palatino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Palatino"/>
                <a:cs typeface="Palati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353800" cy="5668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TD Learning</a:t>
            </a:r>
          </a:p>
          <a:p>
            <a:pPr lvl="3"/>
            <a:r>
              <a:rPr lang="en-US" sz="1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  </a:t>
            </a:r>
          </a:p>
          <a:p>
            <a:pPr lvl="1"/>
            <a:endParaRPr lang="en-US" sz="24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6952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Start with V</a:t>
            </a:r>
            <a:r>
              <a:rPr lang="en-US" sz="2000" baseline="-25000" dirty="0"/>
              <a:t>0</a:t>
            </a:r>
            <a:r>
              <a:rPr lang="en-US" sz="2000" dirty="0"/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</a:t>
            </a:r>
            <a:r>
              <a:rPr lang="en-US" sz="2000" dirty="0" err="1"/>
              <a:t>V</a:t>
            </a:r>
            <a:r>
              <a:rPr lang="en-US" sz="2000" baseline="-25000" dirty="0" err="1"/>
              <a:t>k</a:t>
            </a:r>
            <a:r>
              <a:rPr lang="en-US" sz="2000" dirty="0"/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Start with Q</a:t>
            </a:r>
            <a:r>
              <a:rPr lang="en-US" sz="2000" baseline="-25000" dirty="0"/>
              <a:t>0</a:t>
            </a:r>
            <a:r>
              <a:rPr lang="en-US" sz="2000" dirty="0"/>
              <a:t>(</a:t>
            </a:r>
            <a:r>
              <a:rPr lang="en-US" sz="2000" dirty="0" err="1"/>
              <a:t>s,a</a:t>
            </a:r>
            <a:r>
              <a:rPr lang="en-US" sz="2000" dirty="0"/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</a:t>
            </a:r>
            <a:r>
              <a:rPr lang="en-US" sz="2000" dirty="0" err="1"/>
              <a:t>Q</a:t>
            </a:r>
            <a:r>
              <a:rPr lang="en-US" sz="2000" baseline="-25000" dirty="0" err="1"/>
              <a:t>k</a:t>
            </a:r>
            <a:r>
              <a:rPr lang="en-US" sz="2000" dirty="0"/>
              <a:t>, calculate the depth k+1 q-values for all q-states:</a:t>
            </a:r>
            <a:endParaRPr lang="en-US" sz="2400" dirty="0"/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/>
              <a:cs typeface="Palatino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/>
          <a:srcRect r="75586"/>
          <a:stretch/>
        </p:blipFill>
        <p:spPr bwMode="auto">
          <a:xfrm>
            <a:off x="1663952" y="5026025"/>
            <a:ext cx="1993648" cy="765520"/>
          </a:xfrm>
          <a:prstGeom prst="rect">
            <a:avLst/>
          </a:prstGeom>
          <a:noFill/>
          <a:ln/>
          <a:effectLst/>
        </p:spPr>
      </p:pic>
      <p:pic>
        <p:nvPicPr>
          <p:cNvPr id="8" name="Picture 7" descr="txp_fig">
            <a:extLst>
              <a:ext uri="{FF2B5EF4-FFF2-40B4-BE49-F238E27FC236}">
                <a16:creationId xmlns:a16="http://schemas.microsoft.com/office/drawing/2014/main" id="{089E59B5-E7D8-E54B-831A-1024AA19F7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 cstate="print"/>
          <a:srcRect r="26128"/>
          <a:stretch/>
        </p:blipFill>
        <p:spPr bwMode="auto">
          <a:xfrm>
            <a:off x="1663952" y="5028084"/>
            <a:ext cx="6032248" cy="765520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D80B6ECE-8B12-3646-8C3A-415390611A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21508" name="Picture 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58409" y="3592960"/>
            <a:ext cx="1023786" cy="32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10440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81043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70818" y="4678753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1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ED1D4FB-BDF7-6842-BA58-EAC2EA740F1E}"/>
              </a:ext>
            </a:extLst>
          </p:cNvPr>
          <p:cNvSpPr txBox="1"/>
          <p:nvPr/>
        </p:nvSpPr>
        <p:spPr>
          <a:xfrm>
            <a:off x="6324600" y="449580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Palatino"/>
                <a:cs typeface="Palatino"/>
              </a:rPr>
              <a:t>no longer policy evaluation!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97536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Still assume a Markov decision process (MDP):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set of actions (per state) A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ea typeface="ＭＳ Ｐゴシック" pitchFamily="34" charset="-128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4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ea typeface="ＭＳ Ｐゴシック" pitchFamily="34" charset="-128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400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I.e. we don’</a:t>
            </a:r>
            <a:r>
              <a:rPr lang="en-US" altLang="ja-JP" sz="2400" dirty="0">
                <a:ea typeface="ＭＳ Ｐゴシック" pitchFamily="34" charset="-128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alatino"/>
                <a:cs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33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Crawler</a:t>
            </a:r>
          </a:p>
        </p:txBody>
      </p:sp>
      <p:pic>
        <p:nvPicPr>
          <p:cNvPr id="4" name="Q-learning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353800" cy="5668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TD Learning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800" b="1" dirty="0">
                <a:solidFill>
                  <a:srgbClr val="C00000"/>
                </a:solidFill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  </a:t>
            </a:r>
          </a:p>
          <a:p>
            <a:pPr lvl="1"/>
            <a:endParaRPr lang="en-US" sz="24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82253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Manual Exploration – Bridge Grid </a:t>
            </a:r>
          </a:p>
        </p:txBody>
      </p:sp>
      <p:pic>
        <p:nvPicPr>
          <p:cNvPr id="5" name="Qlearning--manual exploration--bridge 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894" y="1142999"/>
            <a:ext cx="8304213" cy="51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600200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211669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manual exploration – bridge grid (L10D5)] [Demo: Q-learning – epsilon-greedy -- crawler (L10D3)]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Epsilon-Greedy – Crawler </a:t>
            </a:r>
          </a:p>
        </p:txBody>
      </p:sp>
      <p:pic>
        <p:nvPicPr>
          <p:cNvPr id="3" name="Qlearning--epsilon greedy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14300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Functions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11506200" cy="4729164"/>
          </a:xfrm>
        </p:spPr>
        <p:txBody>
          <a:bodyPr/>
          <a:lstStyle/>
          <a:p>
            <a:r>
              <a:rPr lang="en-US" sz="2800" dirty="0"/>
              <a:t>When to explore?</a:t>
            </a:r>
          </a:p>
          <a:p>
            <a:pPr lvl="1"/>
            <a:r>
              <a:rPr lang="en-US" sz="2400" dirty="0"/>
              <a:t>Random actions: explore a fixed amount</a:t>
            </a:r>
          </a:p>
          <a:p>
            <a:pPr lvl="1"/>
            <a:r>
              <a:rPr lang="en-US" sz="2400" dirty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(yet) established, eventually stop exploring</a:t>
            </a:r>
          </a:p>
          <a:p>
            <a:pPr lvl="4"/>
            <a:endParaRPr lang="en-US" sz="1600" dirty="0"/>
          </a:p>
          <a:p>
            <a:r>
              <a:rPr lang="en-US" sz="2800" dirty="0"/>
              <a:t>Exploration function</a:t>
            </a:r>
          </a:p>
          <a:p>
            <a:pPr lvl="1"/>
            <a:r>
              <a:rPr lang="en-US" sz="2400" dirty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returns an optimistic utility, e.g.</a:t>
            </a:r>
          </a:p>
          <a:p>
            <a:pPr lvl="1">
              <a:buNone/>
            </a:pPr>
            <a:endParaRPr lang="en-US" sz="2400" dirty="0"/>
          </a:p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Note: this propagates the “bonus” back to states that lead to unknown states as well!</a:t>
            </a:r>
          </a:p>
          <a:p>
            <a:pPr lvl="1">
              <a:buNone/>
            </a:pPr>
            <a:r>
              <a:rPr lang="en-US" sz="2400" dirty="0"/>
              <a:t>				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4436" y="1219200"/>
            <a:ext cx="4097563" cy="2971800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5638800" y="4267200"/>
            <a:ext cx="2495069" cy="304596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175618" y="5422668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447800" y="53480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Modified Q-Update:</a:t>
            </a: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4171950" y="4813068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1447800" y="473845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Regular Q-Update:</a:t>
            </a: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4876800" y="64886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exploration – Q-learning – crawler – exploration function (L10D4)]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Video of Demo Q-learning – Exploration Function – Crawler </a:t>
            </a:r>
          </a:p>
        </p:txBody>
      </p:sp>
      <p:pic>
        <p:nvPicPr>
          <p:cNvPr id="3" name="Qlearning--exploration function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100" y="1143000"/>
            <a:ext cx="90678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4927600" cy="4729164"/>
          </a:xfrm>
        </p:spPr>
        <p:txBody>
          <a:bodyPr/>
          <a:lstStyle/>
          <a:p>
            <a:r>
              <a:rPr lang="en-US" sz="2200" dirty="0"/>
              <a:t>Even if you learn the optimal policy, you still make mistakes along the way!</a:t>
            </a:r>
          </a:p>
          <a:p>
            <a:r>
              <a:rPr lang="en-US" sz="2200" dirty="0"/>
              <a:t>Regret is a measure of your total mistake cost: the difference between your (expected) rewards, including youthful </a:t>
            </a:r>
            <a:r>
              <a:rPr lang="en-US" sz="2200" dirty="0" err="1"/>
              <a:t>suboptimality</a:t>
            </a:r>
            <a:r>
              <a:rPr lang="en-US" sz="2200" dirty="0"/>
              <a:t>, and optimal (expected) rewards</a:t>
            </a:r>
          </a:p>
          <a:p>
            <a:r>
              <a:rPr lang="en-US" sz="2200" dirty="0"/>
              <a:t>Minimizing regret goes beyond learning to be optimal – it requires optimally learning to be optimal</a:t>
            </a:r>
          </a:p>
          <a:p>
            <a:r>
              <a:rPr lang="en-US" sz="2200" dirty="0"/>
              <a:t>Example: random exploration and exploration functions both end up optimal, but random exploration has higher regret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9758" y="1447800"/>
            <a:ext cx="6889574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7193-3149-544C-A1BE-B12ADBD7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60120-2FDD-A441-BEB5-81E9F1593F60}"/>
              </a:ext>
            </a:extLst>
          </p:cNvPr>
          <p:cNvSpPr txBox="1"/>
          <p:nvPr/>
        </p:nvSpPr>
        <p:spPr>
          <a:xfrm>
            <a:off x="533400" y="13716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trike="sngStrike" dirty="0">
                <a:solidFill>
                  <a:schemeClr val="accent2"/>
                </a:solidFill>
                <a:latin typeface="Palatino"/>
                <a:cs typeface="Palatino"/>
              </a:rPr>
              <a:t>Input Policy </a:t>
            </a:r>
            <a:r>
              <a:rPr lang="en-US" sz="2400" strike="sngStrike" dirty="0">
                <a:solidFill>
                  <a:schemeClr val="accent2"/>
                </a:solidFill>
                <a:latin typeface="Palatino"/>
                <a:cs typeface="Palatino"/>
                <a:sym typeface="Symbol" pitchFamily="18" charset="2"/>
              </a:rPr>
              <a:t></a:t>
            </a:r>
            <a:r>
              <a:rPr lang="en-US" sz="1600" strike="sngStrike" dirty="0">
                <a:solidFill>
                  <a:schemeClr val="accent2"/>
                </a:solidFill>
                <a:latin typeface="Palatino"/>
                <a:cs typeface="Palatino"/>
              </a:rPr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25BDC36-4A3E-7045-8FD3-C7D9D2ED2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635672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8CAB79E-F8E0-9D4F-8926-E02E4C07160E}"/>
              </a:ext>
            </a:extLst>
          </p:cNvPr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FD4044-F19A-B04C-8EF8-FF1EFAD2CDC3}"/>
              </a:ext>
            </a:extLst>
          </p:cNvPr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9" name="Isosceles Triangle 21">
            <a:extLst>
              <a:ext uri="{FF2B5EF4-FFF2-40B4-BE49-F238E27FC236}">
                <a16:creationId xmlns:a16="http://schemas.microsoft.com/office/drawing/2014/main" id="{B3ECBA1F-9AAB-B747-9019-7CE8B17289BB}"/>
              </a:ext>
            </a:extLst>
          </p:cNvPr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10" name="Isosceles Triangle 22">
            <a:extLst>
              <a:ext uri="{FF2B5EF4-FFF2-40B4-BE49-F238E27FC236}">
                <a16:creationId xmlns:a16="http://schemas.microsoft.com/office/drawing/2014/main" id="{6F2B86AD-5ACA-0544-A42B-8E7AC95675B1}"/>
              </a:ext>
            </a:extLst>
          </p:cNvPr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11" name="Isosceles Triangle 23">
            <a:extLst>
              <a:ext uri="{FF2B5EF4-FFF2-40B4-BE49-F238E27FC236}">
                <a16:creationId xmlns:a16="http://schemas.microsoft.com/office/drawing/2014/main" id="{835EF80A-1F74-924B-947F-76D5243C3681}"/>
              </a:ext>
            </a:extLst>
          </p:cNvPr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Palatino"/>
              <a:cs typeface="Palatino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3D7C0C-6341-7D41-93BC-7B6951261497}"/>
              </a:ext>
            </a:extLst>
          </p:cNvPr>
          <p:cNvSpPr/>
          <p:nvPr/>
        </p:nvSpPr>
        <p:spPr>
          <a:xfrm>
            <a:off x="5486400" y="2890391"/>
            <a:ext cx="599388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Palatino" pitchFamily="2" charset="77"/>
                <a:ea typeface="Palatino" pitchFamily="2" charset="77"/>
              </a:rPr>
              <a:t>act according to current optimal</a:t>
            </a:r>
          </a:p>
          <a:p>
            <a:r>
              <a:rPr lang="en-US" sz="3200" dirty="0">
                <a:latin typeface="Palatino" pitchFamily="2" charset="77"/>
                <a:ea typeface="Palatino" pitchFamily="2" charset="77"/>
              </a:rPr>
              <a:t>also explore!  </a:t>
            </a:r>
          </a:p>
        </p:txBody>
      </p:sp>
    </p:spTree>
    <p:extLst>
      <p:ext uri="{BB962C8B-B14F-4D97-AF65-F5344CB8AC3E}">
        <p14:creationId xmlns:p14="http://schemas.microsoft.com/office/powerpoint/2010/main" val="1467318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Reinforcement Learning -- Overview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89037"/>
            <a:ext cx="11353800" cy="5668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Passive Reinforcement Learning (= how to learn from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Model-based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Learn the MDP model from experiences, then solve the MDP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Model-free Passive RL</a:t>
            </a:r>
          </a:p>
          <a:p>
            <a:pPr lvl="2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Forego learning the MDP model, directly learn V or Q: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Value learning – learns value of a fixed policy; 2 approaches: Direct Evaluation &amp; TD Learning</a:t>
            </a:r>
          </a:p>
          <a:p>
            <a:pPr lvl="3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Q learning – learns Q values of the optimal policy (uses a Q version of TD Learning)</a:t>
            </a:r>
          </a:p>
          <a:p>
            <a:r>
              <a:rPr lang="en-US" sz="2800" dirty="0">
                <a:ea typeface="ＭＳ Ｐゴシック" pitchFamily="34" charset="-128"/>
                <a:sym typeface="Symbol" pitchFamily="18" charset="2"/>
              </a:rPr>
              <a:t>Active Reinforcement Learning (= agent also needs to decide how to collect experiences)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Key challenges: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efficiently explore?</a:t>
            </a:r>
          </a:p>
          <a:p>
            <a:pPr lvl="2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How to trade off exploration &lt;&gt; exploitation</a:t>
            </a:r>
          </a:p>
          <a:p>
            <a:pPr lvl="1"/>
            <a:r>
              <a:rPr lang="en-US" sz="2400" dirty="0">
                <a:ea typeface="ＭＳ Ｐゴシック" pitchFamily="34" charset="-128"/>
                <a:sym typeface="Symbol" pitchFamily="18" charset="2"/>
              </a:rPr>
              <a:t>Applies to both model-based and model-free. In CS188 we’ll cover only in context of Q-learning  </a:t>
            </a:r>
          </a:p>
          <a:p>
            <a:pPr lvl="1"/>
            <a:endParaRPr lang="en-US" sz="24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94203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Model-Based </a:t>
            </a:r>
            <a:r>
              <a:rPr lang="en-US" dirty="0" err="1"/>
              <a:t>vs</a:t>
            </a:r>
            <a:r>
              <a:rPr lang="en-US" dirty="0"/>
              <a:t> Model-Free 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0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Learning to Walk</a:t>
            </a:r>
          </a:p>
        </p:txBody>
      </p:sp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304800" y="4495800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Initial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4219407" y="4491335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 Learning Trial</a:t>
            </a:r>
          </a:p>
        </p:txBody>
      </p:sp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8352530" y="4491335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After Learning [1K Trials]</a:t>
            </a:r>
          </a:p>
        </p:txBody>
      </p:sp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pic>
        <p:nvPicPr>
          <p:cNvPr id="13" name="AIBO WALK -- initial.mpeg" descr="/Users/pabbeel/Dropbox/work/Teaching/cs 188/CS188-lecture-materials/videos/rl/AIBO WALK -- initial.mpeg">
            <a:hlinkClick r:id="" action="ppaction://media"/>
          </p:cNvPr>
          <p:cNvPicPr>
            <a:picLocks noGrp="1"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39936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IBO WALK -- training-1.mpeg" descr="/Users/pabbeel/Dropbox/work/Teaching/cs 188/CS188-lecture-materials/videos/rl/AIBO WALK -- training-1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07890" y="2039936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AIBO WALK -- finished.mpeg" descr="/Users/pabbeel/Dropbox/work/Teaching/cs 188/CS188-lecture-materials/videos/rl/AIBO WALK -- finished.mpeg">
            <a:hlinkClick r:id="" action="ppaction://media"/>
          </p:cNvPr>
          <p:cNvPicPr>
            <a:picLocks noRot="1"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54131" y="2044089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9523" b="19523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Training</a:t>
            </a: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training]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2344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to Walk</a:t>
            </a:r>
          </a:p>
        </p:txBody>
      </p:sp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</p:spTree>
    <p:extLst>
      <p:ext uri="{BB962C8B-B14F-4D97-AF65-F5344CB8AC3E}">
        <p14:creationId xmlns:p14="http://schemas.microsoft.com/office/powerpoint/2010/main" val="418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56440</TotalTime>
  <Words>3184</Words>
  <Application>Microsoft Macintosh PowerPoint</Application>
  <PresentationFormat>Widescreen</PresentationFormat>
  <Paragraphs>526</Paragraphs>
  <Slides>53</Slides>
  <Notes>10</Notes>
  <HiddenSlides>3</HiddenSlides>
  <MMClips>12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Courier New</vt:lpstr>
      <vt:lpstr>Palatino</vt:lpstr>
      <vt:lpstr>Wingdings</vt:lpstr>
      <vt:lpstr>188_anca</vt:lpstr>
      <vt:lpstr>Photo Editor Photo</vt:lpstr>
      <vt:lpstr>CS 188: Artificial Intelligence </vt:lpstr>
      <vt:lpstr>Reinforcement Learning</vt:lpstr>
      <vt:lpstr>Reinforcement Learning</vt:lpstr>
      <vt:lpstr>Reinforcement Learning</vt:lpstr>
      <vt:lpstr>Offline (MDPs) vs. Online (RL)</vt:lpstr>
      <vt:lpstr>Example: Learning to Walk</vt:lpstr>
      <vt:lpstr>Example: Learning to Walk</vt:lpstr>
      <vt:lpstr>Example: Learning to Walk</vt:lpstr>
      <vt:lpstr>Example: Learning to Walk</vt:lpstr>
      <vt:lpstr>Example: Sidewinding</vt:lpstr>
      <vt:lpstr>Example: Toddler Robot</vt:lpstr>
      <vt:lpstr>The Crawler!</vt:lpstr>
      <vt:lpstr>Video of Demo Crawler Bot</vt:lpstr>
      <vt:lpstr>DeepMind Atari (©Two Minute Lectures)</vt:lpstr>
      <vt:lpstr>Reinforcement Learning -- Overview</vt:lpstr>
      <vt:lpstr>Reinforcement Learning -- Overview</vt:lpstr>
      <vt:lpstr>Model-Based Reinforcement Learning</vt:lpstr>
      <vt:lpstr>Model-Based Reinforcement Learning</vt:lpstr>
      <vt:lpstr>Example: Model-Based RL</vt:lpstr>
      <vt:lpstr>Analogy: Expected Age</vt:lpstr>
      <vt:lpstr>Reinforcement Learning -- Overview</vt:lpstr>
      <vt:lpstr>Passive Model-Free Reinforcement Learning</vt:lpstr>
      <vt:lpstr>Passive Model-Free Reinforcement Learning</vt:lpstr>
      <vt:lpstr>Direct Evaluation</vt:lpstr>
      <vt:lpstr>Example: Direct Evaluation</vt:lpstr>
      <vt:lpstr>Problems with Direct Evaluation</vt:lpstr>
      <vt:lpstr>Reinforcement Learning -- Overview</vt:lpstr>
      <vt:lpstr>Temporal Difference Value Learning</vt:lpstr>
      <vt:lpstr>Why Not Use Policy Evaluation?</vt:lpstr>
      <vt:lpstr>Sample-Based Policy Evaluation?</vt:lpstr>
      <vt:lpstr>Temporal Difference Value Learning</vt:lpstr>
      <vt:lpstr>Exponential Moving Average</vt:lpstr>
      <vt:lpstr>Example: Temporal Difference Value Learning</vt:lpstr>
      <vt:lpstr>Problems with TD Value Learning</vt:lpstr>
      <vt:lpstr>Reinforcement Learning -- Overview</vt:lpstr>
      <vt:lpstr>Q-Value Iteration</vt:lpstr>
      <vt:lpstr>Q-Learning</vt:lpstr>
      <vt:lpstr>Q-Learning Properties</vt:lpstr>
      <vt:lpstr>Video of Demo Q-Learning -- Gridworld</vt:lpstr>
      <vt:lpstr>Video of Demo Q-Learning -- Crawler</vt:lpstr>
      <vt:lpstr>Reinforcement Learning -- Overview</vt:lpstr>
      <vt:lpstr>Active Reinforcement Learning</vt:lpstr>
      <vt:lpstr>Active Reinforcement Learning</vt:lpstr>
      <vt:lpstr>Exploration vs. Exploitation</vt:lpstr>
      <vt:lpstr>Video of Demo Q-learning – Manual Exploration – Bridge Grid </vt:lpstr>
      <vt:lpstr>How to Explore?</vt:lpstr>
      <vt:lpstr>Video of Demo Q-learning – Epsilon-Greedy – Crawler </vt:lpstr>
      <vt:lpstr>Exploration Functions</vt:lpstr>
      <vt:lpstr>Video of Demo Q-learning – Exploration Function – Crawler </vt:lpstr>
      <vt:lpstr>Regret</vt:lpstr>
      <vt:lpstr>Model-Based Learning</vt:lpstr>
      <vt:lpstr>Reinforcement Learning -- Overview</vt:lpstr>
      <vt:lpstr>Discussion: Model-Based vs Model-Free 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3029</cp:revision>
  <cp:lastPrinted>2014-02-20T19:34:11Z</cp:lastPrinted>
  <dcterms:created xsi:type="dcterms:W3CDTF">2004-08-27T04:16:05Z</dcterms:created>
  <dcterms:modified xsi:type="dcterms:W3CDTF">2021-09-28T20:23:06Z</dcterms:modified>
</cp:coreProperties>
</file>